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0" r:id="rId5"/>
    <p:sldId id="259" r:id="rId6"/>
    <p:sldId id="266" r:id="rId7"/>
    <p:sldId id="272" r:id="rId8"/>
    <p:sldId id="265" r:id="rId9"/>
    <p:sldId id="267" r:id="rId10"/>
    <p:sldId id="273" r:id="rId11"/>
    <p:sldId id="269" r:id="rId12"/>
    <p:sldId id="271" r:id="rId13"/>
    <p:sldId id="264" r:id="rId14"/>
    <p:sldId id="274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ED0850C2-96C1-45EC-A077-2AD0873630D9}" type="datetimeFigureOut">
              <a:rPr lang="es-MX" smtClean="0"/>
              <a:pPr/>
              <a:t>30/11/2013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23F35A-767D-469D-804F-44127D32BD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/>
              <a:t>Funciones cardinales en </a:t>
            </a:r>
            <a:r>
              <a:rPr lang="es-ES" sz="48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Hiperespacios</a:t>
            </a:r>
            <a:endParaRPr lang="es-MX" sz="48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Alfredo Zaragoza Cordero</a:t>
            </a:r>
          </a:p>
          <a:p>
            <a:r>
              <a:rPr lang="es-ES" dirty="0" smtClean="0"/>
              <a:t>UAEMéx.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Proposición</a:t>
            </a:r>
          </a:p>
          <a:p>
            <a:pPr>
              <a:buNone/>
            </a:pPr>
            <a:r>
              <a:rPr lang="es-ES" dirty="0" smtClean="0"/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un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COTO</a:t>
            </a:r>
            <a:r>
              <a:rPr lang="es-ES" dirty="0" smtClean="0"/>
              <a:t> compacto, entonces </a:t>
            </a:r>
          </a:p>
          <a:p>
            <a:pPr algn="ctr">
              <a:buNone/>
            </a:pP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ω(CL(X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))=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c(X)p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).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" dirty="0" smtClean="0"/>
              <a:t>Proposición </a:t>
            </a:r>
          </a:p>
          <a:p>
            <a:pPr>
              <a:buNone/>
            </a:pPr>
            <a:r>
              <a:rPr lang="es-ES" dirty="0" smtClean="0"/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un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COTO,</a:t>
            </a:r>
            <a:r>
              <a:rPr lang="es-ES" dirty="0" smtClean="0"/>
              <a:t> conexo y compacto, entonces </a:t>
            </a:r>
          </a:p>
          <a:p>
            <a:pPr>
              <a:buNone/>
            </a:pPr>
            <a:r>
              <a:rPr lang="es-ES_tradnl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                   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ω(CL(X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))=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d(X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).</a:t>
            </a:r>
            <a:endParaRPr lang="es-ES" i="1" dirty="0" smtClean="0"/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304800"/>
            <a:ext cx="7772400" cy="57348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Proposición </a:t>
            </a:r>
          </a:p>
          <a:p>
            <a:pPr>
              <a:buNone/>
            </a:pPr>
            <a:r>
              <a:rPr lang="es-ES" dirty="0" smtClean="0"/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T</a:t>
            </a:r>
            <a:r>
              <a:rPr lang="es-ES" baseline="-25000" dirty="0" smtClean="0"/>
              <a:t>1</a:t>
            </a:r>
            <a:r>
              <a:rPr lang="es-ES" dirty="0" smtClean="0"/>
              <a:t>  y compacto, entonces</a:t>
            </a:r>
          </a:p>
          <a:p>
            <a:pPr algn="ctr">
              <a:buNone/>
            </a:pPr>
            <a:r>
              <a:rPr lang="es-ES" dirty="0" smtClean="0">
                <a:latin typeface="Andalus"/>
                <a:cs typeface="Andalus"/>
              </a:rPr>
              <a:t>|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CL(X)</a:t>
            </a:r>
            <a:r>
              <a:rPr lang="es-ES" dirty="0" smtClean="0">
                <a:latin typeface="Andalus"/>
                <a:cs typeface="Andalus"/>
              </a:rPr>
              <a:t>|</a:t>
            </a:r>
            <a:r>
              <a:rPr lang="es-ES" dirty="0" smtClean="0">
                <a:latin typeface="Times New Roman"/>
                <a:cs typeface="Times New Roman"/>
              </a:rPr>
              <a:t>≤ 2</a:t>
            </a:r>
            <a:r>
              <a:rPr lang="el-GR" baseline="30000" dirty="0" smtClean="0">
                <a:latin typeface="Times New Roman"/>
                <a:cs typeface="Times New Roman"/>
              </a:rPr>
              <a:t>ω</a:t>
            </a:r>
            <a:r>
              <a:rPr lang="es-ES" baseline="30000" dirty="0" smtClean="0">
                <a:latin typeface="Times New Roman"/>
                <a:cs typeface="Times New Roman"/>
              </a:rPr>
              <a:t>(X)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Proposición</a:t>
            </a:r>
          </a:p>
          <a:p>
            <a:pPr>
              <a:buNone/>
            </a:pPr>
            <a:r>
              <a:rPr lang="es-ES" dirty="0" smtClean="0"/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T</a:t>
            </a:r>
            <a:r>
              <a:rPr lang="es-ES" baseline="-25000" dirty="0" smtClean="0"/>
              <a:t>3</a:t>
            </a:r>
            <a:r>
              <a:rPr lang="es-ES" dirty="0" smtClean="0"/>
              <a:t>  , entonces 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|CL(X)|≤  2</a:t>
            </a:r>
            <a:r>
              <a:rPr lang="es-ES" i="1" baseline="30000" dirty="0" smtClean="0">
                <a:latin typeface="Times New Roman" pitchFamily="18" charset="0"/>
                <a:cs typeface="Times New Roman" pitchFamily="18" charset="0"/>
              </a:rPr>
              <a:t>|P(d(X))|</a:t>
            </a: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_tradnl" dirty="0" smtClean="0">
              <a:latin typeface="Times New Roman" pitchFamily="18" charset="0"/>
              <a:ea typeface="Lucida Grande"/>
              <a:cs typeface="Times New Roman" pitchFamily="18" charset="0"/>
            </a:endParaRPr>
          </a:p>
          <a:p>
            <a:pPr>
              <a:buNone/>
            </a:pPr>
            <a:r>
              <a:rPr lang="es-ES" dirty="0" smtClean="0"/>
              <a:t>Un caso particular donde se da la igualdad es si 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un discreto numerable </a:t>
            </a:r>
          </a:p>
          <a:p>
            <a:pPr>
              <a:buNone/>
            </a:pPr>
            <a:endParaRPr lang="es-ES_tradnl" dirty="0" smtClean="0">
              <a:latin typeface="Times New Roman" pitchFamily="18" charset="0"/>
              <a:ea typeface="Lucida Grande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332656"/>
            <a:ext cx="77724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Teorema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En un espacio topológico, se tiene que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c(CL(X))=</a:t>
            </a:r>
            <a:r>
              <a:rPr lang="es-ES" i="1" smtClean="0">
                <a:latin typeface="Times New Roman" pitchFamily="18" charset="0"/>
                <a:cs typeface="Times New Roman" pitchFamily="18" charset="0"/>
              </a:rPr>
              <a:t>supc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(X </a:t>
            </a:r>
            <a:r>
              <a:rPr lang="es-E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i="1" baseline="-25000" dirty="0" smtClean="0">
                <a:latin typeface="Times New Roman" pitchFamily="18" charset="0"/>
                <a:cs typeface="Times New Roman" pitchFamily="18" charset="0"/>
              </a:rPr>
              <a:t>εω</a:t>
            </a:r>
            <a:r>
              <a:rPr lang="es-ES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Corolario   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c(X)=d(X),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entonces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i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c(CL(X))=c(X).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También, si suponemos el axioma de  Martin para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(MA(</a:t>
            </a:r>
            <a:r>
              <a:rPr lang="es-ES_tradnl" b="1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_tradnl" b="1" i="1" baseline="-25000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1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)), 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tenemos la siguiente proposición </a:t>
            </a:r>
            <a:endParaRPr lang="es-MX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Proposición (MA(</a:t>
            </a:r>
            <a:r>
              <a:rPr lang="es-ES_tradnl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_tradnl" baseline="-25000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1</a:t>
            </a:r>
            <a:r>
              <a:rPr lang="es-ES" dirty="0" smtClean="0"/>
              <a:t>))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c(CL(X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)) tiene </a:t>
            </a:r>
            <a:r>
              <a:rPr lang="es-ES" i="1" dirty="0" err="1" smtClean="0">
                <a:latin typeface="Times New Roman" pitchFamily="18" charset="0"/>
                <a:cs typeface="Times New Roman" pitchFamily="18" charset="0"/>
              </a:rPr>
              <a:t>celularidad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numerable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/>
              <a:t>si y solo si </a:t>
            </a:r>
            <a:r>
              <a:rPr lang="es-ES_tradnl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 tiene </a:t>
            </a:r>
            <a:r>
              <a:rPr lang="es-ES_tradnl" dirty="0" err="1" smtClean="0">
                <a:latin typeface="Times New Roman" pitchFamily="18" charset="0"/>
                <a:cs typeface="Times New Roman" pitchFamily="18" charset="0"/>
              </a:rPr>
              <a:t>celularidad</a:t>
            </a: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 numerable</a:t>
            </a:r>
            <a:r>
              <a:rPr lang="es-ES_tradnl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_tradnl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_tradnl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Para la Línea de Souslin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S" dirty="0" smtClean="0"/>
              <a:t>, es conocido que</a:t>
            </a:r>
          </a:p>
          <a:p>
            <a:pPr algn="ctr"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c(S)&lt;c(S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S).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Así,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                    c(S)&lt; c(CL(S)).</a:t>
            </a:r>
            <a:endParaRPr lang="es-MX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_tradnl" sz="4400" dirty="0" smtClean="0"/>
          </a:p>
          <a:p>
            <a:pPr algn="ctr">
              <a:buNone/>
            </a:pPr>
            <a:endParaRPr lang="es-ES_tradnl" sz="4400" dirty="0" smtClean="0"/>
          </a:p>
          <a:p>
            <a:pPr algn="ctr">
              <a:buNone/>
            </a:pPr>
            <a:r>
              <a:rPr lang="es-ES_tradnl" sz="4800" dirty="0" smtClean="0"/>
              <a:t>Gracias</a:t>
            </a:r>
            <a:endParaRPr lang="es-ES_tradnl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cardinales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4537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Sea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un espacio topológico,  definimos</a:t>
            </a:r>
          </a:p>
          <a:p>
            <a:pPr>
              <a:buNone/>
            </a:pPr>
            <a:r>
              <a:rPr lang="es-ES" dirty="0" smtClean="0"/>
              <a:t>- el peso </a:t>
            </a:r>
            <a:r>
              <a:rPr lang="es-ES" i="1" dirty="0" smtClean="0">
                <a:latin typeface="Times New Roman"/>
                <a:cs typeface="Times New Roman"/>
              </a:rPr>
              <a:t>X</a:t>
            </a:r>
            <a:r>
              <a:rPr lang="es-ES" dirty="0" smtClean="0"/>
              <a:t> como   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  min{|B| : B es una base de X},</a:t>
            </a:r>
          </a:p>
          <a:p>
            <a:pPr>
              <a:buNone/>
            </a:pPr>
            <a:r>
              <a:rPr lang="es-ES" dirty="0" smtClean="0"/>
              <a:t>- la densidad de </a:t>
            </a:r>
            <a:r>
              <a:rPr lang="es-ES" i="1" dirty="0" smtClean="0">
                <a:latin typeface="Times New Roman"/>
                <a:cs typeface="Times New Roman"/>
              </a:rPr>
              <a:t>X</a:t>
            </a:r>
            <a:r>
              <a:rPr lang="es-ES" dirty="0" smtClean="0"/>
              <a:t>  como </a:t>
            </a:r>
          </a:p>
          <a:p>
            <a:pPr>
              <a:buNone/>
            </a:pPr>
            <a:r>
              <a:rPr lang="es-ES" dirty="0" smtClean="0"/>
              <a:t>          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min{|D| : D es denso en X},</a:t>
            </a:r>
          </a:p>
          <a:p>
            <a:pPr>
              <a:buNone/>
            </a:pPr>
            <a:r>
              <a:rPr lang="es-ES" dirty="0" smtClean="0"/>
              <a:t>- la celularidad </a:t>
            </a:r>
            <a:r>
              <a:rPr lang="es-ES" i="1" dirty="0" smtClean="0">
                <a:latin typeface="Times New Roman"/>
                <a:cs typeface="Times New Roman"/>
              </a:rPr>
              <a:t>X </a:t>
            </a:r>
            <a:r>
              <a:rPr lang="es-ES" dirty="0" smtClean="0"/>
              <a:t> como</a:t>
            </a:r>
          </a:p>
          <a:p>
            <a:pPr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sup{|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| :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es una familia de abiertos ajenos dos a dos}</a:t>
            </a: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peso red como </a:t>
            </a:r>
          </a:p>
          <a:p>
            <a:pPr>
              <a:buNone/>
            </a:pPr>
            <a:r>
              <a:rPr lang="es-ES" dirty="0" smtClean="0"/>
              <a:t>    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min{|B| : B es una red de X},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El seudopeso como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min{|B| : B es seudobase de X}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donde una </a:t>
            </a:r>
            <a:r>
              <a:rPr lang="es-ES" b="1" i="1" dirty="0" smtClean="0"/>
              <a:t>seudobase de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b="1" i="1" dirty="0" smtClean="0"/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B,</a:t>
            </a:r>
            <a:r>
              <a:rPr lang="es-ES" dirty="0" smtClean="0"/>
              <a:t> es una cubierta de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y para cada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X, 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el singular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 es igual a la intersección  de todos los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tales que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V.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Usualmente denotamos al peso , la densidad ,la celularidad, el peso red y el seudopeso como: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(X), d (X), c(X) , n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(X), p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(X), 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respectivamente.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Proposición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Para un espacio topológico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X, </a:t>
            </a:r>
          </a:p>
          <a:p>
            <a:pPr algn="ctr"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c(X)≤ d (X) ≤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</a:t>
            </a:r>
          </a:p>
          <a:p>
            <a:pPr algn="ctr"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</a:t>
            </a:r>
            <a:r>
              <a:rPr lang="es-ES" i="1" dirty="0" smtClean="0">
                <a:latin typeface="Times New Roman"/>
                <a:cs typeface="Times New Roman"/>
              </a:rPr>
              <a:t>≤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476672"/>
            <a:ext cx="77724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Proposición </a:t>
            </a:r>
          </a:p>
          <a:p>
            <a:pPr>
              <a:buNone/>
            </a:pPr>
            <a:r>
              <a:rPr lang="es-ES" dirty="0" smtClean="0"/>
              <a:t>Si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s-ES" dirty="0" smtClean="0"/>
              <a:t>es un espacio métrico, entonces :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        c(X)=d (X)=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(X). </a:t>
            </a:r>
          </a:p>
          <a:p>
            <a:pPr>
              <a:buNone/>
            </a:pPr>
            <a:endParaRPr lang="es-MX" b="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b="0" i="1" dirty="0" smtClean="0">
                <a:latin typeface="Arial" pitchFamily="34" charset="0"/>
                <a:cs typeface="Arial" pitchFamily="34" charset="0"/>
              </a:rPr>
              <a:t>Un ejemplo de un espacio en donde </a:t>
            </a:r>
          </a:p>
          <a:p>
            <a:pPr>
              <a:buNone/>
            </a:pPr>
            <a:r>
              <a:rPr lang="es-ES" i="1" dirty="0">
                <a:latin typeface="Times New Roman" pitchFamily="18" charset="0"/>
                <a:cs typeface="Times New Roman" pitchFamily="18" charset="0"/>
              </a:rPr>
              <a:t>d (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X)&lt;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(X) 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es la recta de sorgenfrey.</a:t>
            </a:r>
          </a:p>
          <a:p>
            <a:pPr>
              <a:buNone/>
            </a:pP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Suponiendo   la existencia de una línea de Souslin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 tenemos lo siguiente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                    c(S)&lt;d(S).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MX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12880"/>
          </a:xfrm>
        </p:spPr>
        <p:txBody>
          <a:bodyPr/>
          <a:lstStyle/>
          <a:p>
            <a:pPr algn="ctr"/>
            <a:r>
              <a:rPr lang="es-ES" dirty="0" smtClean="0"/>
              <a:t>Funciones cardinales en hiperespacios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58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Hablaremos de la relación  que hay entre las funciones cardinales  de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y su hiperespacio,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CL(X). </a:t>
            </a:r>
            <a:endParaRPr lang="es-MX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/>
          <a:lstStyle/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Dado un espacio topológico, definimos</a:t>
            </a:r>
          </a:p>
          <a:p>
            <a:pPr algn="ctr"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CL(X) como el conjunto de todos los subconjuntos cerrados no vacíos de X,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CL(X) es considerado con la topología de Vietoris.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dirty="0" smtClean="0"/>
              <a:t>Proposición</a:t>
            </a:r>
          </a:p>
          <a:p>
            <a:pPr>
              <a:buNone/>
            </a:pPr>
            <a:r>
              <a:rPr lang="es-ES" dirty="0" smtClean="0"/>
              <a:t>Sea </a:t>
            </a:r>
            <a:r>
              <a:rPr lang="es-ES" i="1" dirty="0" smtClean="0">
                <a:latin typeface="Times New Roman"/>
                <a:cs typeface="Times New Roman"/>
              </a:rPr>
              <a:t>X</a:t>
            </a:r>
            <a:r>
              <a:rPr lang="es-ES" dirty="0" smtClean="0"/>
              <a:t> un espacio T</a:t>
            </a:r>
            <a:r>
              <a:rPr lang="es-ES" baseline="-25000" dirty="0" smtClean="0"/>
              <a:t>1 </a:t>
            </a:r>
            <a:r>
              <a:rPr lang="es-ES" dirty="0" smtClean="0"/>
              <a:t>. E</a:t>
            </a:r>
            <a:r>
              <a:rPr lang="es-MX" dirty="0" smtClean="0"/>
              <a:t>ntonces </a:t>
            </a:r>
          </a:p>
          <a:p>
            <a:pPr>
              <a:buNone/>
            </a:pP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                       d(X)=d(CL(X)).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Proposición</a:t>
            </a:r>
          </a:p>
          <a:p>
            <a:pPr>
              <a:buNone/>
            </a:pPr>
            <a:r>
              <a:rPr lang="es-ES" dirty="0" smtClean="0"/>
              <a:t>En un espacio topológico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s-ES" i="1" dirty="0" smtClean="0">
                <a:latin typeface="Corbel"/>
                <a:cs typeface="Corbel"/>
              </a:rPr>
              <a:t>se tiene que</a:t>
            </a:r>
            <a:endParaRPr lang="es-ES" dirty="0" smtClean="0">
              <a:latin typeface="Corbel"/>
              <a:cs typeface="Corbel"/>
            </a:endParaRPr>
          </a:p>
          <a:p>
            <a:pPr>
              <a:buNone/>
            </a:pP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(X)≤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(CL(X)).</a:t>
            </a:r>
          </a:p>
          <a:p>
            <a:pPr>
              <a:buNone/>
            </a:pP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Se da la igualdad, 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es compacto.</a:t>
            </a:r>
          </a:p>
          <a:p>
            <a:pPr algn="ctr"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Para un espacio discreto numerable,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ES_tradnl" i="1" dirty="0" smtClean="0">
                <a:latin typeface="Lucida Grande"/>
                <a:ea typeface="Lucida Grande"/>
                <a:cs typeface="Lucida Grande"/>
              </a:rPr>
              <a:t>             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(X)&lt;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(CL(X)).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Pues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(X)=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 y 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ω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 (CL(X))&gt;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 ω</a:t>
            </a:r>
            <a:r>
              <a:rPr lang="es-E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Proposición</a:t>
            </a:r>
          </a:p>
          <a:p>
            <a:pPr>
              <a:buNone/>
            </a:pPr>
            <a:r>
              <a:rPr lang="es-ES" dirty="0" smtClean="0"/>
              <a:t>Si 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un espacio métrico compacto, entonces </a:t>
            </a:r>
          </a:p>
          <a:p>
            <a:pPr>
              <a:buNone/>
            </a:pPr>
            <a:r>
              <a:rPr lang="es-ES_tradnl" i="1" dirty="0" smtClean="0">
                <a:latin typeface="Lucida Grande"/>
                <a:ea typeface="Lucida Grande"/>
                <a:cs typeface="Lucida Grande"/>
              </a:rPr>
              <a:t>       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nω(CL(X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))= ω(CL(X))=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Proposición  </a:t>
            </a:r>
          </a:p>
          <a:p>
            <a:pPr>
              <a:buNone/>
            </a:pPr>
            <a:r>
              <a:rPr lang="es-ES" dirty="0" smtClean="0"/>
              <a:t>Si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dirty="0" smtClean="0"/>
              <a:t> es un 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COTO</a:t>
            </a:r>
            <a:r>
              <a:rPr lang="es-ES" dirty="0" smtClean="0"/>
              <a:t> compacto, entonces </a:t>
            </a:r>
          </a:p>
          <a:p>
            <a:pPr>
              <a:buNone/>
            </a:pPr>
            <a:r>
              <a:rPr lang="es-ES_tradnl" i="1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nω(CL(X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))= ω(CL(X))= </a:t>
            </a:r>
            <a:r>
              <a:rPr lang="es-ES_tradnl" i="1" dirty="0" err="1" smtClean="0">
                <a:latin typeface="Times New Roman" pitchFamily="18" charset="0"/>
                <a:ea typeface="Lucida Grande"/>
                <a:cs typeface="Times New Roman" pitchFamily="18" charset="0"/>
              </a:rPr>
              <a:t>ω(X</a:t>
            </a:r>
            <a:r>
              <a:rPr lang="es-ES_tradnl" i="1" dirty="0" smtClean="0">
                <a:latin typeface="Times New Roman" pitchFamily="18" charset="0"/>
                <a:ea typeface="Lucida Grande"/>
                <a:cs typeface="Times New Roman" pitchFamily="18" charset="0"/>
              </a:rPr>
              <a:t>).</a:t>
            </a:r>
            <a:endParaRPr lang="es-E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600</Words>
  <Application>Microsoft Office PowerPoint</Application>
  <PresentationFormat>Presentación en pantalla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Metro</vt:lpstr>
      <vt:lpstr>Funciones cardinales en Hiperespacios</vt:lpstr>
      <vt:lpstr>Funciones cardinales </vt:lpstr>
      <vt:lpstr>Presentación de PowerPoint</vt:lpstr>
      <vt:lpstr>Presentación de PowerPoint</vt:lpstr>
      <vt:lpstr>Presentación de PowerPoint</vt:lpstr>
      <vt:lpstr>Funciones cardinales en hiperespacios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cardinales en Hiperespacios</dc:title>
  <dc:creator>Fernando</dc:creator>
  <cp:lastModifiedBy>lenovo</cp:lastModifiedBy>
  <cp:revision>39</cp:revision>
  <dcterms:created xsi:type="dcterms:W3CDTF">2013-11-14T17:19:21Z</dcterms:created>
  <dcterms:modified xsi:type="dcterms:W3CDTF">2013-11-30T07:00:25Z</dcterms:modified>
</cp:coreProperties>
</file>